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9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A5E0-76FF-4D4F-B8C9-97D33894328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009BD-F1BD-47A6-A139-640AEAF9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2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41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7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1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7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95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17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84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7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09BD-F1BD-47A6-A139-640AEAF989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3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E5D488-93B3-4032-9D21-079CBDBEB44A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F0362B-7F6F-4A89-8F84-EF5DF6D503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Cystic Fibrosis &amp;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Taylor Gonzalez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13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4 General Categories:</a:t>
            </a:r>
          </a:p>
          <a:p>
            <a:pPr lvl="1"/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Setting</a:t>
            </a:r>
          </a:p>
          <a:p>
            <a:pPr lvl="1"/>
            <a:r>
              <a:rPr lang="en-US" dirty="0" smtClean="0"/>
              <a:t>Scheduling</a:t>
            </a:r>
          </a:p>
          <a:p>
            <a:r>
              <a:rPr lang="en-US" dirty="0" smtClean="0"/>
              <a:t>Must:</a:t>
            </a:r>
          </a:p>
          <a:p>
            <a:pPr lvl="1"/>
            <a:r>
              <a:rPr lang="en-US" dirty="0" smtClean="0"/>
              <a:t>Be necessary</a:t>
            </a:r>
          </a:p>
          <a:p>
            <a:pPr lvl="1"/>
            <a:r>
              <a:rPr lang="en-US" dirty="0" smtClean="0"/>
              <a:t>Facilitate accurate demonstration of knowledge and skills</a:t>
            </a:r>
          </a:p>
          <a:p>
            <a:pPr lvl="1"/>
            <a:r>
              <a:rPr lang="en-US" dirty="0" smtClean="0"/>
              <a:t>Not provide an unfair advantage or compromise test validity</a:t>
            </a:r>
          </a:p>
          <a:p>
            <a:pPr lvl="1"/>
            <a:r>
              <a:rPr lang="en-US" dirty="0" smtClean="0"/>
              <a:t>Be the same for instruction and assessment situations</a:t>
            </a:r>
          </a:p>
        </p:txBody>
      </p:sp>
    </p:spTree>
    <p:extLst>
      <p:ext uri="{BB962C8B-B14F-4D97-AF65-F5344CB8AC3E}">
        <p14:creationId xmlns:p14="http://schemas.microsoft.com/office/powerpoint/2010/main" val="101128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 I get an IEP or 504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ontact the school. </a:t>
            </a:r>
            <a:r>
              <a:rPr lang="en-US" dirty="0"/>
              <a:t>It is best to do this at the start of each school </a:t>
            </a:r>
            <a:r>
              <a:rPr lang="en-US" dirty="0" smtClean="0"/>
              <a:t>year.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Ask for the child to be evaluated </a:t>
            </a:r>
            <a:r>
              <a:rPr lang="en-US" dirty="0"/>
              <a:t>under the IDEA or Section 504 of the Rehabilitation Act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Once a student qualifies for services, the school will hold a team meeting with the family to make an IEP or 504 </a:t>
            </a:r>
            <a:r>
              <a:rPr lang="en-US" dirty="0" smtClean="0"/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2966381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 I get an IEP or 504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plan says what the school will need to do to meet </a:t>
            </a:r>
            <a:r>
              <a:rPr lang="en-US" dirty="0" smtClean="0"/>
              <a:t>the child’s needs.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Decisions about accommodations and modifications are made by IEP team or Section 504 committee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Parents</a:t>
            </a:r>
            <a:r>
              <a:rPr lang="en-US" dirty="0"/>
              <a:t>, ESE staff, basic or career and technical education </a:t>
            </a:r>
            <a:r>
              <a:rPr lang="en-US" dirty="0" smtClean="0"/>
              <a:t>teachers, and students 14 and older make up the IEP team or 504 committee.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3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Important 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 will often qualify a student for a 504 plan.</a:t>
            </a:r>
          </a:p>
          <a:p>
            <a:endParaRPr lang="en-US" dirty="0" smtClean="0"/>
          </a:p>
          <a:p>
            <a:r>
              <a:rPr lang="en-US" dirty="0" smtClean="0"/>
              <a:t>Especially if the student misses several days of school or requires to have equipment with them in the classroom.</a:t>
            </a:r>
          </a:p>
          <a:p>
            <a:endParaRPr lang="en-US" dirty="0" smtClean="0"/>
          </a:p>
          <a:p>
            <a:r>
              <a:rPr lang="en-US" dirty="0" smtClean="0"/>
              <a:t>However, the 504 plan (or IEP) MUST be in place before the child misses school or receives any type of accommodation.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4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6255488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“The </a:t>
            </a:r>
            <a:r>
              <a:rPr lang="en-US" dirty="0"/>
              <a:t>nice thing about teamwork is that you always have others on your side</a:t>
            </a:r>
            <a:r>
              <a:rPr lang="en-US" dirty="0" smtClean="0"/>
              <a:t>.” </a:t>
            </a:r>
            <a:r>
              <a:rPr lang="en-US" dirty="0"/>
              <a:t>– Margaret Carty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36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CF Foundation: </a:t>
            </a:r>
            <a:r>
              <a:rPr lang="en-US" b="1" dirty="0"/>
              <a:t>(800) FIGHT CF </a:t>
            </a:r>
            <a:r>
              <a:rPr lang="en-US" dirty="0"/>
              <a:t>or </a:t>
            </a:r>
            <a:r>
              <a:rPr lang="en-US" b="1" dirty="0"/>
              <a:t>info@cff.org</a:t>
            </a:r>
            <a:endParaRPr lang="en-US" dirty="0"/>
          </a:p>
          <a:p>
            <a:r>
              <a:rPr lang="en-US" dirty="0"/>
              <a:t>Americans with Disabilities </a:t>
            </a:r>
            <a:r>
              <a:rPr lang="en-US" dirty="0" smtClean="0"/>
              <a:t>Act (ADA</a:t>
            </a:r>
            <a:r>
              <a:rPr lang="en-US" dirty="0"/>
              <a:t>): </a:t>
            </a:r>
            <a:r>
              <a:rPr lang="en-US" b="1" dirty="0"/>
              <a:t>(800) 514-0301 </a:t>
            </a:r>
            <a:r>
              <a:rPr lang="en-US" dirty="0" smtClean="0"/>
              <a:t>or </a:t>
            </a:r>
            <a:r>
              <a:rPr lang="en-US" b="1" dirty="0" smtClean="0"/>
              <a:t>www.usdoj.gov/disabilities.htm</a:t>
            </a:r>
          </a:p>
          <a:p>
            <a:r>
              <a:rPr lang="en-US" dirty="0"/>
              <a:t>National Information </a:t>
            </a:r>
            <a:r>
              <a:rPr lang="en-US" dirty="0" smtClean="0"/>
              <a:t>Center for </a:t>
            </a:r>
            <a:r>
              <a:rPr lang="en-US" dirty="0"/>
              <a:t>Children and Youth </a:t>
            </a:r>
            <a:r>
              <a:rPr lang="en-US" dirty="0" smtClean="0"/>
              <a:t>with Disabilities</a:t>
            </a:r>
            <a:r>
              <a:rPr lang="en-US" dirty="0"/>
              <a:t>: </a:t>
            </a:r>
            <a:r>
              <a:rPr lang="en-US" b="1" dirty="0" smtClean="0"/>
              <a:t>www.nichcy.org</a:t>
            </a:r>
          </a:p>
          <a:p>
            <a:r>
              <a:rPr lang="en-US" dirty="0"/>
              <a:t>Parent Advocacy Coalition </a:t>
            </a:r>
            <a:r>
              <a:rPr lang="en-US" dirty="0" smtClean="0"/>
              <a:t>for Educational </a:t>
            </a:r>
            <a:r>
              <a:rPr lang="en-US" dirty="0"/>
              <a:t>Rights (PACER</a:t>
            </a:r>
            <a:r>
              <a:rPr lang="en-US" dirty="0" smtClean="0"/>
              <a:t>): </a:t>
            </a:r>
            <a:r>
              <a:rPr lang="en-US" b="1" dirty="0" smtClean="0"/>
              <a:t>(</a:t>
            </a:r>
            <a:r>
              <a:rPr lang="en-US" b="1" dirty="0"/>
              <a:t>800) 537-2237</a:t>
            </a:r>
            <a:r>
              <a:rPr lang="en-US" dirty="0"/>
              <a:t>)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b="1" dirty="0" smtClean="0"/>
              <a:t>www.pacer.org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89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school normally expect from students?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929" y="1609725"/>
            <a:ext cx="3535541" cy="4846638"/>
          </a:xfrm>
        </p:spPr>
      </p:pic>
      <p:pic>
        <p:nvPicPr>
          <p:cNvPr id="1026" name="Picture 2" descr="C:\Users\taytay4936\AppData\Local\Microsoft\Windows\Temporary Internet Files\Content.IE5\2L54T7UM\man-thinking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89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CF affect Students in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as much as 3 weeks of school due to hospitalizations and clinic visits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May need to leave the classroom several times a day for a number of reasons including:</a:t>
            </a:r>
          </a:p>
          <a:p>
            <a:pPr lvl="1"/>
            <a:r>
              <a:rPr lang="en-US" dirty="0" smtClean="0"/>
              <a:t>To see the school nurse for medications/enzymes</a:t>
            </a:r>
          </a:p>
          <a:p>
            <a:pPr lvl="1"/>
            <a:r>
              <a:rPr lang="en-US" dirty="0" smtClean="0"/>
              <a:t>To use get water or cough in private</a:t>
            </a:r>
          </a:p>
          <a:p>
            <a:pPr lvl="1"/>
            <a:r>
              <a:rPr lang="en-US" dirty="0" smtClean="0"/>
              <a:t>To use the restroom due to stomach issues from lack of enzymes</a:t>
            </a:r>
          </a:p>
        </p:txBody>
      </p:sp>
    </p:spTree>
    <p:extLst>
      <p:ext uri="{BB962C8B-B14F-4D97-AF65-F5344CB8AC3E}">
        <p14:creationId xmlns:p14="http://schemas.microsoft.com/office/powerpoint/2010/main" val="116803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CF affect Students in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 exercise is great for the lungs, children may be limited in what they can do or how long they can do 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003" y="2895600"/>
            <a:ext cx="3381375" cy="3263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65" y="3352800"/>
            <a:ext cx="2009775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be done to help children with CF?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IDEA</a:t>
            </a:r>
          </a:p>
          <a:p>
            <a:endParaRPr lang="en-US" dirty="0" smtClean="0"/>
          </a:p>
          <a:p>
            <a:r>
              <a:rPr lang="en-US" dirty="0" smtClean="0"/>
              <a:t>Re-authorized in 2004</a:t>
            </a:r>
          </a:p>
          <a:p>
            <a:r>
              <a:rPr lang="en-US" dirty="0" smtClean="0"/>
              <a:t>Requires schools to provide services to students with disabilities from birth through age 21</a:t>
            </a:r>
          </a:p>
          <a:p>
            <a:r>
              <a:rPr lang="en-US" dirty="0" smtClean="0"/>
              <a:t>IEPs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Section 504 </a:t>
            </a:r>
            <a:r>
              <a:rPr lang="en-US" dirty="0" smtClean="0"/>
              <a:t>of the Rehabilitation Act of 1973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Requires schools to provide accommodations to students with disabilities</a:t>
            </a:r>
          </a:p>
          <a:p>
            <a:r>
              <a:rPr lang="en-US" dirty="0" smtClean="0"/>
              <a:t>504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4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difference between an IEP and a 504 Plan?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504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disability </a:t>
            </a:r>
            <a:r>
              <a:rPr lang="en-US" dirty="0"/>
              <a:t>must affect the child’s educational performance and/or ability to learn and benefit from </a:t>
            </a:r>
            <a:r>
              <a:rPr lang="en-US" dirty="0" smtClean="0"/>
              <a:t>the general curriculum</a:t>
            </a:r>
          </a:p>
          <a:p>
            <a:pPr lvl="1"/>
            <a:r>
              <a:rPr lang="en-US" dirty="0" smtClean="0"/>
              <a:t>Example:  Learning disability</a:t>
            </a:r>
          </a:p>
          <a:p>
            <a:r>
              <a:rPr lang="en-US" dirty="0" smtClean="0"/>
              <a:t>Accommodations or Modifications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isabilities </a:t>
            </a:r>
            <a:r>
              <a:rPr lang="en-US" dirty="0"/>
              <a:t>whose impairment affects their ability to function in major life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Examples: Chronic illnesses (asthma &amp; CF) &amp; disabling conditions (e.g. ADD)</a:t>
            </a:r>
          </a:p>
          <a:p>
            <a:r>
              <a:rPr lang="en-US" dirty="0" smtClean="0"/>
              <a:t>Accommodations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1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624840"/>
          </a:xfrm>
        </p:spPr>
        <p:txBody>
          <a:bodyPr/>
          <a:lstStyle/>
          <a:p>
            <a:pPr algn="ctr"/>
            <a:r>
              <a:rPr lang="en-US" dirty="0" smtClean="0"/>
              <a:t>Sample IEP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026662"/>
              </p:ext>
            </p:extLst>
          </p:nvPr>
        </p:nvGraphicFramePr>
        <p:xfrm>
          <a:off x="1905000" y="826950"/>
          <a:ext cx="4648200" cy="6015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4" imgW="5829199" imgH="7543800" progId="AcroExch.Document.11">
                  <p:embed/>
                </p:oleObj>
              </mc:Choice>
              <mc:Fallback>
                <p:oleObj name="Acrobat Document" r:id="rId4" imgW="5829199" imgH="75438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826950"/>
                        <a:ext cx="4648200" cy="6015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277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Sample 504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085520"/>
              </p:ext>
            </p:extLst>
          </p:nvPr>
        </p:nvGraphicFramePr>
        <p:xfrm>
          <a:off x="1524000" y="730386"/>
          <a:ext cx="4724400" cy="6114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Acrobat Document" r:id="rId3" imgW="5829199" imgH="7543800" progId="AcroExch.Document.11">
                  <p:embed/>
                </p:oleObj>
              </mc:Choice>
              <mc:Fallback>
                <p:oleObj name="Acrobat Document" r:id="rId3" imgW="5829199" imgH="75438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730386"/>
                        <a:ext cx="4724400" cy="6114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48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Accommodations vs Modifications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how students learn and ways they can demonstrate what they have learned (How they are instructed and assessed)</a:t>
            </a:r>
          </a:p>
          <a:p>
            <a:r>
              <a:rPr lang="en-US" dirty="0" smtClean="0"/>
              <a:t>Expectations for student achievement do not have to change.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Change what students are expected to learn and demonstrate</a:t>
            </a:r>
          </a:p>
          <a:p>
            <a:r>
              <a:rPr lang="en-US" dirty="0" smtClean="0"/>
              <a:t>Special diploma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04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601</Words>
  <Application>Microsoft Office PowerPoint</Application>
  <PresentationFormat>On-screen Show (4:3)</PresentationFormat>
  <Paragraphs>87</Paragraphs>
  <Slides>15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Opulent</vt:lpstr>
      <vt:lpstr>Acrobat Document</vt:lpstr>
      <vt:lpstr>Cystic Fibrosis &amp; School</vt:lpstr>
      <vt:lpstr>What does a school normally expect from students?</vt:lpstr>
      <vt:lpstr>How does CF affect Students in school?</vt:lpstr>
      <vt:lpstr>How does CF affect Students in school?</vt:lpstr>
      <vt:lpstr>What can be done to help children with CF?</vt:lpstr>
      <vt:lpstr>What’s the difference between an IEP and a 504 Plan?</vt:lpstr>
      <vt:lpstr>Sample IEP</vt:lpstr>
      <vt:lpstr>Sample 504 Plan</vt:lpstr>
      <vt:lpstr>Accommodations vs Modifications</vt:lpstr>
      <vt:lpstr>Accommodations</vt:lpstr>
      <vt:lpstr>How do I get an IEP or 504 Plan?</vt:lpstr>
      <vt:lpstr>How do I get an IEP or 504 Plan?</vt:lpstr>
      <vt:lpstr>Important things to remember</vt:lpstr>
      <vt:lpstr>“The nice thing about teamwork is that you always have others on your side.” – Margaret Carty </vt:lpstr>
      <vt:lpstr>Resources</vt:lpstr>
    </vt:vector>
  </TitlesOfParts>
  <Company>Department of Pediatrics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Cystic Fibrosis &amp; School</dc:title>
  <dc:creator>Gonzalez,Taylor N</dc:creator>
  <cp:lastModifiedBy>Horky,Susan Chauncey</cp:lastModifiedBy>
  <cp:revision>19</cp:revision>
  <dcterms:created xsi:type="dcterms:W3CDTF">2015-11-30T18:06:43Z</dcterms:created>
  <dcterms:modified xsi:type="dcterms:W3CDTF">2015-12-29T20:58:44Z</dcterms:modified>
</cp:coreProperties>
</file>